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0" r:id="rId2"/>
    <p:sldId id="281" r:id="rId3"/>
    <p:sldId id="283" r:id="rId4"/>
    <p:sldId id="285" r:id="rId5"/>
    <p:sldId id="287" r:id="rId6"/>
    <p:sldId id="291" r:id="rId7"/>
    <p:sldId id="284" r:id="rId8"/>
    <p:sldId id="290" r:id="rId9"/>
    <p:sldId id="288" r:id="rId10"/>
    <p:sldId id="292" r:id="rId11"/>
    <p:sldId id="27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F2B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cs typeface="Arial" pitchFamily="34" charset="0"/>
              </a:defRPr>
            </a:lvl1pPr>
          </a:lstStyle>
          <a:p>
            <a:pPr>
              <a:defRPr/>
            </a:pPr>
            <a:fld id="{D25B8EA8-8961-4A80-9606-1CC766B2412D}" type="datetimeFigureOut">
              <a:rPr lang="ru-RU" altLang="ru-RU"/>
              <a:pPr>
                <a:defRPr/>
              </a:pPr>
              <a:t>14.11.2016</a:t>
            </a:fld>
            <a:endParaRPr lang="ru-RU" alt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cs typeface="Arial" pitchFamily="34" charset="0"/>
              </a:defRPr>
            </a:lvl1pPr>
          </a:lstStyle>
          <a:p>
            <a:pPr>
              <a:defRPr/>
            </a:pPr>
            <a:fld id="{63236653-16D6-4A67-8CC2-40D40749AF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90656" cy="1470025"/>
          </a:xfrm>
        </p:spPr>
        <p:txBody>
          <a:bodyPr>
            <a:normAutofit/>
          </a:bodyPr>
          <a:lstStyle>
            <a:lvl1pPr algn="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624736" cy="706090"/>
          </a:xfrm>
        </p:spPr>
        <p:txBody>
          <a:bodyPr>
            <a:normAutofit/>
          </a:bodyPr>
          <a:lstStyle>
            <a:lvl1pPr algn="r">
              <a:defRPr sz="2800" cap="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804025" y="6237288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E1BC55-DF30-4E52-B302-EAEC945B55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624736" cy="706090"/>
          </a:xfrm>
        </p:spPr>
        <p:txBody>
          <a:bodyPr>
            <a:normAutofit/>
          </a:bodyPr>
          <a:lstStyle>
            <a:lvl1pPr algn="r">
              <a:defRPr sz="2800" cap="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804025" y="6237288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486DAF-2107-4508-B86A-498297D180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 СЕРЫЙ ФОН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2339975" y="274638"/>
            <a:ext cx="6624638" cy="70643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>
              <a:defRPr/>
            </a:pPr>
            <a:r>
              <a:rPr kumimoji="0" lang="ru-RU" altLang="ru-RU" sz="2800" smtClean="0">
                <a:solidFill>
                  <a:srgbClr val="953735"/>
                </a:solidFill>
              </a:rPr>
              <a:t>Колонтитул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804025" y="6237288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0A3783-242A-4906-99CB-6AD0FF6D41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оследний кад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5435600" y="5373688"/>
            <a:ext cx="31464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>
              <a:defRPr/>
            </a:pPr>
            <a:r>
              <a:rPr kumimoji="0" lang="ru-RU" altLang="ru-RU" sz="1800" smtClean="0">
                <a:solidFill>
                  <a:schemeClr val="bg1"/>
                </a:solidFill>
              </a:rPr>
              <a:t>Санкт-Петербургский</a:t>
            </a:r>
            <a:br>
              <a:rPr kumimoji="0" lang="ru-RU" altLang="ru-RU" sz="1800" smtClean="0">
                <a:solidFill>
                  <a:schemeClr val="bg1"/>
                </a:solidFill>
              </a:rPr>
            </a:br>
            <a:r>
              <a:rPr kumimoji="0" lang="ru-RU" altLang="ru-RU" sz="1800" smtClean="0">
                <a:solidFill>
                  <a:schemeClr val="bg1"/>
                </a:solidFill>
              </a:rPr>
              <a:t>государственный университет</a:t>
            </a:r>
            <a:br>
              <a:rPr kumimoji="0" lang="ru-RU" altLang="ru-RU" sz="1800" smtClean="0">
                <a:solidFill>
                  <a:schemeClr val="bg1"/>
                </a:solidFill>
              </a:rPr>
            </a:br>
            <a:r>
              <a:rPr kumimoji="0" lang="en-US" altLang="ru-RU" sz="1800" b="1" smtClean="0">
                <a:solidFill>
                  <a:schemeClr val="bg1"/>
                </a:solidFill>
              </a:rPr>
              <a:t>spbu.ru</a:t>
            </a:r>
            <a:endParaRPr kumimoji="0" lang="ru-RU" altLang="ru-RU" sz="1800" b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 smtClean="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C66710AE-0AD1-42C7-8254-BB866A7F80E6}" type="datetime1">
              <a:rPr lang="ru-RU" altLang="ru-RU"/>
              <a:pPr>
                <a:defRPr/>
              </a:pPr>
              <a:t>14.11.2016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DD6540B9-B458-4F96-B527-9EF8D51389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2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_Microsoft_Office_Excel3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4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5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6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89888" cy="14700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kumimoji="0" lang="ru-RU" altLang="ru-RU" sz="3200" cap="none" smtClean="0"/>
              <a:t>Эволюция организации международной деятельности СПбГУ в 2010-2016 гг. На примере сотрудничества с японскими университетами и компаниями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Организация международной деятельности До 2010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до 2011 года в СПбГУ отсутствовали единые правила направления обучающихся и научно-педагогических работников на стажировки в зарубежные университеты-партнеры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деканы самостоятельно заключали соглашения с иностранными университетами на своих условиях, которые ограничивали возможность участия в стажировке представителей других специальностей и студентов других образовательных программ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такое сотрудничество и информация о нем не распространялись среди коллективов других факультетов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отбор обучающихся или преподавателей на поездку в университет-партнёр осуществлялся </a:t>
            </a:r>
            <a:r>
              <a:rPr kumimoji="0" lang="ru-RU" altLang="ru-RU" sz="1700" b="1" dirty="0" smtClean="0"/>
              <a:t>вне конкурса и без утвержденных правил 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финансирование поездок зависело от объема внебюджетных средств, находящихся в распоряжении деканов, поэтому принимать участие в стажировках могли только представители тех факультетов, у деканов которых были на это деньги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финансирование поездок по общеуниверситетским соглашения также проходило </a:t>
            </a:r>
            <a:r>
              <a:rPr kumimoji="0" lang="ru-RU" altLang="ru-RU" sz="1700" b="1" dirty="0" smtClean="0"/>
              <a:t>вне конкурса, без правил</a:t>
            </a:r>
            <a:r>
              <a:rPr kumimoji="0" lang="ru-RU" altLang="ru-RU" sz="1700" dirty="0" smtClean="0"/>
              <a:t>, а победители определялись ректором или проректором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прием иностранных студентов и преподавателей ограничивался одной – двумя специальностями без предоставления информации обо всех возможностях Университета </a:t>
            </a:r>
          </a:p>
          <a:p>
            <a:pPr algn="just" eaLnBrk="1" hangingPunct="1">
              <a:lnSpc>
                <a:spcPct val="70000"/>
              </a:lnSpc>
            </a:pPr>
            <a:r>
              <a:rPr kumimoji="0" lang="ru-RU" altLang="ru-RU" sz="1700" dirty="0" smtClean="0"/>
              <a:t>делегации из японских университетов в основном посещали Восточный факультет, а информация об их визите не распространялась среди коллективов других факультетов. В результате, научное сотрудничество ограничивалось одной двумя областями знаний</a:t>
            </a:r>
          </a:p>
          <a:p>
            <a:pPr algn="just" eaLnBrk="1" hangingPunct="1">
              <a:lnSpc>
                <a:spcPct val="70000"/>
              </a:lnSpc>
            </a:pPr>
            <a:endParaRPr kumimoji="0" lang="ru-RU" altLang="ru-RU" sz="700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A0437A-E02D-401A-B07F-FAA16A10DFF2}" type="slidenum">
              <a:rPr lang="ru-RU" altLang="ru-RU">
                <a:cs typeface="Arial" charset="0"/>
              </a:rPr>
              <a:pPr/>
              <a:t>2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/>
          <a:lstStyle/>
          <a:p>
            <a:pPr eaLnBrk="1" hangingPunct="1"/>
            <a:r>
              <a:rPr kumimoji="0" lang="ru-RU" altLang="ru-RU" sz="1800" cap="none" smtClean="0">
                <a:solidFill>
                  <a:srgbClr val="953735"/>
                </a:solidFill>
              </a:rPr>
              <a:t>Результаты организации международной деятельность на примере сотрудничества с Японией до 2010</a:t>
            </a: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В результате: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1) мобильность между СПбГУ и японскими университетами партнерами была узкопрофильной и незначительной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2) до 90</a:t>
            </a:r>
            <a:r>
              <a:rPr kumimoji="0" lang="en-US" altLang="ru-RU" sz="1200" smtClean="0"/>
              <a:t>% </a:t>
            </a:r>
            <a:r>
              <a:rPr kumimoji="0" lang="ru-RU" altLang="ru-RU" sz="1200" smtClean="0"/>
              <a:t>преподавателей и студентов, участвующих в обменах, представляли одну специальность (Востоковедение)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3) совместные публикации появлялись редко и ограничивались 1-2 областями знаний (востоковедение, филология)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Исходящая мобильность обучающихся СПбГУ в японские университеты:</a:t>
            </a:r>
          </a:p>
          <a:p>
            <a:pPr marL="0" indent="0" eaLnBrk="1" hangingPunct="1"/>
            <a:r>
              <a:rPr kumimoji="0" lang="ru-RU" altLang="ru-RU" sz="1200" smtClean="0"/>
              <a:t>2009-2010 уч. г. – 0 чел.</a:t>
            </a:r>
          </a:p>
          <a:p>
            <a:pPr marL="0" indent="0" eaLnBrk="1" hangingPunct="1"/>
            <a:r>
              <a:rPr kumimoji="0" lang="ru-RU" altLang="ru-RU" sz="1200" smtClean="0"/>
              <a:t>2010-2011 уч. г. – 0 чел.</a:t>
            </a:r>
          </a:p>
          <a:p>
            <a:pPr marL="0" indent="0" eaLnBrk="1" hangingPunct="1"/>
            <a:r>
              <a:rPr kumimoji="0" lang="ru-RU" altLang="ru-RU" sz="1200" smtClean="0"/>
              <a:t>2011-2012 уч. г. – 0 чел.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Исходящая мобильность преподавателей	 СПбГУ в японские университеты:</a:t>
            </a:r>
          </a:p>
          <a:p>
            <a:pPr marL="0" indent="0" eaLnBrk="1" hangingPunct="1"/>
            <a:r>
              <a:rPr kumimoji="0" lang="ru-RU" altLang="ru-RU" sz="1200" smtClean="0"/>
              <a:t>2009 г. – 8 чел.</a:t>
            </a:r>
          </a:p>
          <a:p>
            <a:pPr marL="0" indent="0" eaLnBrk="1" hangingPunct="1"/>
            <a:r>
              <a:rPr kumimoji="0" lang="ru-RU" altLang="ru-RU" sz="1200" smtClean="0"/>
              <a:t>2010 г. – 5 чел.</a:t>
            </a:r>
          </a:p>
          <a:p>
            <a:pPr marL="0" indent="0" eaLnBrk="1" hangingPunct="1"/>
            <a:r>
              <a:rPr kumimoji="0" lang="ru-RU" altLang="ru-RU" sz="1200" smtClean="0"/>
              <a:t>2011 г. – 7 чел.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Входящая мобильность японских обучающихся в СПбГУ:</a:t>
            </a:r>
          </a:p>
          <a:p>
            <a:pPr marL="0" indent="0" eaLnBrk="1" hangingPunct="1"/>
            <a:r>
              <a:rPr kumimoji="0" lang="ru-RU" altLang="ru-RU" sz="1200" smtClean="0"/>
              <a:t>2009-2010 уч. г. – 8 чел.</a:t>
            </a:r>
          </a:p>
          <a:p>
            <a:pPr marL="0" indent="0" eaLnBrk="1" hangingPunct="1"/>
            <a:r>
              <a:rPr kumimoji="0" lang="ru-RU" altLang="ru-RU" sz="1200" smtClean="0"/>
              <a:t>2010-2011 уч. г. – 7 чел.</a:t>
            </a:r>
          </a:p>
          <a:p>
            <a:pPr marL="0" indent="0" eaLnBrk="1" hangingPunct="1"/>
            <a:r>
              <a:rPr kumimoji="0" lang="ru-RU" altLang="ru-RU" sz="1200" smtClean="0"/>
              <a:t>2011-2012 уч. г. – 5 чел.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Входящая мобильность японских преподавателей в СПбГУ:</a:t>
            </a:r>
          </a:p>
          <a:p>
            <a:pPr marL="0" indent="0" eaLnBrk="1" hangingPunct="1"/>
            <a:r>
              <a:rPr kumimoji="0" lang="ru-RU" altLang="ru-RU" sz="1200" smtClean="0"/>
              <a:t>2009 г. – 9 чел.</a:t>
            </a:r>
          </a:p>
          <a:p>
            <a:pPr marL="0" indent="0" eaLnBrk="1" hangingPunct="1"/>
            <a:r>
              <a:rPr kumimoji="0" lang="ru-RU" altLang="ru-RU" sz="1200" smtClean="0"/>
              <a:t>2010 г. – 5 чел.</a:t>
            </a:r>
          </a:p>
          <a:p>
            <a:pPr marL="0" indent="0" eaLnBrk="1" hangingPunct="1"/>
            <a:r>
              <a:rPr kumimoji="0" lang="ru-RU" altLang="ru-RU" sz="1200" smtClean="0"/>
              <a:t>2011 г. – 6 чел.</a:t>
            </a:r>
          </a:p>
          <a:p>
            <a:pPr marL="0" indent="0" eaLnBrk="1" hangingPunct="1">
              <a:buFont typeface="Arial" charset="0"/>
              <a:buNone/>
            </a:pPr>
            <a:r>
              <a:rPr kumimoji="0" lang="ru-RU" altLang="ru-RU" sz="1200" smtClean="0"/>
              <a:t>Количество японских университетов-партнеров</a:t>
            </a:r>
          </a:p>
          <a:p>
            <a:pPr marL="0" indent="0" eaLnBrk="1" hangingPunct="1"/>
            <a:r>
              <a:rPr kumimoji="0" lang="ru-RU" altLang="ru-RU" sz="1200" smtClean="0"/>
              <a:t>2010 г. – 3 университета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192184-1234-4E4E-9463-AA2B2729E33A}" type="slidenum">
              <a:rPr lang="ru-RU" altLang="ru-RU">
                <a:cs typeface="Arial" charset="0"/>
              </a:rPr>
              <a:pPr/>
              <a:t>3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После изменения в организации</a:t>
            </a:r>
            <a:br>
              <a:rPr kumimoji="0" lang="ru-RU" altLang="ru-RU" sz="2300" cap="none" smtClean="0">
                <a:solidFill>
                  <a:srgbClr val="953735"/>
                </a:solidFill>
              </a:rPr>
            </a:br>
            <a:r>
              <a:rPr kumimoji="0" lang="ru-RU" altLang="ru-RU" sz="2300" cap="none" smtClean="0">
                <a:solidFill>
                  <a:srgbClr val="953735"/>
                </a:solidFill>
              </a:rPr>
              <a:t> международной деятельности спбгу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5327650"/>
          </a:xfrm>
        </p:spPr>
        <p:txBody>
          <a:bodyPr/>
          <a:lstStyle/>
          <a:p>
            <a:pPr algn="just" eaLnBrk="1" hangingPunct="1"/>
            <a:r>
              <a:rPr kumimoji="0" lang="ru-RU" altLang="ru-RU" sz="1600" dirty="0" smtClean="0"/>
              <a:t>централизация системы управления международной деятельностью СПбГУ</a:t>
            </a:r>
          </a:p>
          <a:p>
            <a:pPr algn="just" eaLnBrk="1" hangingPunct="1"/>
            <a:r>
              <a:rPr kumimoji="0" lang="ru-RU" altLang="ru-RU" sz="1600" dirty="0" smtClean="0"/>
              <a:t>организация визитов иностранных делегаций осуществляется на общеуниверситетском уровне с приглашением специалистов по различным направлениям и публикацией результатов переговоров на сайте СПбГУ</a:t>
            </a:r>
          </a:p>
          <a:p>
            <a:pPr algn="just" eaLnBrk="1" hangingPunct="1"/>
            <a:r>
              <a:rPr kumimoji="0" lang="ru-RU" altLang="ru-RU" sz="1600" dirty="0" smtClean="0"/>
              <a:t>заключение соглашений от имени всего университета  </a:t>
            </a:r>
          </a:p>
          <a:p>
            <a:pPr algn="just" eaLnBrk="1" hangingPunct="1"/>
            <a:r>
              <a:rPr kumimoji="0" lang="ru-RU" altLang="ru-RU" sz="1600" dirty="0" smtClean="0"/>
              <a:t>создана и опубликована на сайте университета база соглашений с зарубежными партнёрами</a:t>
            </a:r>
          </a:p>
          <a:p>
            <a:pPr algn="just" eaLnBrk="1" hangingPunct="1"/>
            <a:r>
              <a:rPr kumimoji="0" lang="ru-RU" altLang="ru-RU" sz="1600" dirty="0" smtClean="0"/>
              <a:t>осуществляется общеуниверситетское информирование о возможностях научных и образовательных обменов</a:t>
            </a:r>
          </a:p>
          <a:p>
            <a:pPr algn="just" eaLnBrk="1" hangingPunct="1"/>
            <a:r>
              <a:rPr kumimoji="0" lang="ru-RU" altLang="ru-RU" sz="1600" b="1" dirty="0" smtClean="0"/>
              <a:t>утверждены</a:t>
            </a:r>
            <a:r>
              <a:rPr kumimoji="0" lang="ru-RU" altLang="ru-RU" sz="1600" dirty="0" smtClean="0"/>
              <a:t> </a:t>
            </a:r>
            <a:r>
              <a:rPr kumimoji="0" lang="ru-RU" altLang="ru-RU" sz="1600" b="1" dirty="0" smtClean="0"/>
              <a:t>регламенты</a:t>
            </a:r>
            <a:r>
              <a:rPr kumimoji="0" lang="en-US" altLang="ru-RU" sz="1600" b="1" dirty="0" smtClean="0"/>
              <a:t> </a:t>
            </a:r>
            <a:r>
              <a:rPr kumimoji="0" lang="ru-RU" altLang="ru-RU" sz="1600" b="1" dirty="0" smtClean="0"/>
              <a:t>организации обменов преподавателями и студентами с иностранными партнёрами</a:t>
            </a:r>
          </a:p>
          <a:p>
            <a:pPr algn="just" eaLnBrk="1" hangingPunct="1"/>
            <a:r>
              <a:rPr kumimoji="0" lang="ru-RU" altLang="ru-RU" sz="1600" b="1" dirty="0" smtClean="0"/>
              <a:t>в январе 2011 года запущена система открытых конкурсов на участие в программах обмена и конференциях для обучающихся и преподавателей СПбГУ</a:t>
            </a:r>
          </a:p>
          <a:p>
            <a:pPr algn="just" eaLnBrk="1" hangingPunct="1"/>
            <a:r>
              <a:rPr kumimoji="0" lang="ru-RU" altLang="ru-RU" sz="1600" b="1" dirty="0" smtClean="0"/>
              <a:t>обеспечена </a:t>
            </a:r>
            <a:r>
              <a:rPr kumimoji="0" lang="ru-RU" altLang="ru-RU" sz="1600" b="1" dirty="0" err="1" smtClean="0"/>
              <a:t>транспорентность</a:t>
            </a:r>
            <a:r>
              <a:rPr kumimoji="0" lang="ru-RU" altLang="ru-RU" sz="1600" b="1" dirty="0" smtClean="0"/>
              <a:t> с</a:t>
            </a:r>
            <a:r>
              <a:rPr kumimoji="0" lang="en-US" altLang="ru-RU" sz="1600" b="1" dirty="0" err="1" smtClean="0"/>
              <a:t>истем</a:t>
            </a:r>
            <a:r>
              <a:rPr kumimoji="0" lang="ru-RU" altLang="ru-RU" sz="1600" b="1" dirty="0" err="1" smtClean="0"/>
              <a:t>ы</a:t>
            </a:r>
            <a:r>
              <a:rPr kumimoji="0" lang="en-US" altLang="ru-RU" sz="1600" b="1" dirty="0" smtClean="0"/>
              <a:t> </a:t>
            </a:r>
            <a:r>
              <a:rPr kumimoji="0" lang="en-US" altLang="ru-RU" sz="1600" b="1" dirty="0" err="1" smtClean="0"/>
              <a:t>финансирования</a:t>
            </a:r>
            <a:r>
              <a:rPr kumimoji="0" lang="ru-RU" altLang="ru-RU" sz="1600" b="1" dirty="0" smtClean="0"/>
              <a:t>, которая распределяется только на конкурсной основе </a:t>
            </a:r>
          </a:p>
          <a:p>
            <a:pPr algn="just" eaLnBrk="1" hangingPunct="1"/>
            <a:r>
              <a:rPr kumimoji="0" lang="ru-RU" altLang="ru-RU" sz="1600" dirty="0" smtClean="0"/>
              <a:t>ректором проведены переговоры с ведущими японскими компаниями, в результате чего установлены долгосрочные партнерские отношения и возросло финансирование программ обмена и других проектов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8DCA80-AEE2-4387-927D-088C7437E955}" type="slidenum">
              <a:rPr lang="ru-RU" altLang="ru-RU">
                <a:cs typeface="Arial" charset="0"/>
              </a:rPr>
              <a:pPr/>
              <a:t>4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Результаты изменения в организации международной деятельности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8435975" cy="865187"/>
          </a:xfrm>
        </p:spPr>
        <p:txBody>
          <a:bodyPr/>
          <a:lstStyle/>
          <a:p>
            <a:pPr algn="just" eaLnBrk="1" hangingPunct="1"/>
            <a:r>
              <a:rPr kumimoji="0" lang="ru-RU" altLang="ru-RU" sz="1600" smtClean="0"/>
              <a:t>Открытость конкурсов способствовала расширению спектра направлений и росту числа преподавателей СПбГУ, принимающих участие в обменах в 5 раз.</a:t>
            </a:r>
          </a:p>
          <a:p>
            <a:pPr algn="just" eaLnBrk="1" hangingPunct="1"/>
            <a:endParaRPr kumimoji="0" lang="ru-RU" altLang="ru-RU" smtClean="0"/>
          </a:p>
          <a:p>
            <a:pPr algn="just" eaLnBrk="1" hangingPunct="1">
              <a:buFont typeface="Arial" charset="0"/>
              <a:buNone/>
            </a:pPr>
            <a:endParaRPr kumimoji="0" lang="ru-RU" altLang="ru-RU" smtClean="0"/>
          </a:p>
          <a:p>
            <a:pPr eaLnBrk="1" hangingPunct="1"/>
            <a:endParaRPr kumimoji="0"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FBC244-A6AC-4CA1-9AD5-5B260621AE96}" type="slidenum">
              <a:rPr lang="ru-RU" altLang="ru-RU">
                <a:cs typeface="Arial" charset="0"/>
              </a:rPr>
              <a:pPr/>
              <a:t>5</a:t>
            </a:fld>
            <a:endParaRPr lang="ru-RU" altLang="ru-RU">
              <a:cs typeface="Arial" charset="0"/>
            </a:endParaRPr>
          </a:p>
        </p:txBody>
      </p:sp>
      <p:graphicFrame>
        <p:nvGraphicFramePr>
          <p:cNvPr id="11269" name="Содержимое 4"/>
          <p:cNvGraphicFramePr>
            <a:graphicFrameLocks/>
          </p:cNvGraphicFramePr>
          <p:nvPr/>
        </p:nvGraphicFramePr>
        <p:xfrm>
          <a:off x="417513" y="2009775"/>
          <a:ext cx="8331200" cy="4627563"/>
        </p:xfrm>
        <a:graphic>
          <a:graphicData uri="http://schemas.openxmlformats.org/presentationml/2006/ole">
            <p:oleObj spid="_x0000_s11269" r:id="rId3" imgW="8333954" imgH="462726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Результаты реорганизации международной деятельности</a:t>
            </a:r>
            <a:endParaRPr lang="ru-RU" altLang="ru-RU" sz="2300" cap="none" smtClean="0">
              <a:solidFill>
                <a:srgbClr val="953735"/>
              </a:solidFill>
            </a:endParaRPr>
          </a:p>
        </p:txBody>
      </p:sp>
      <p:graphicFrame>
        <p:nvGraphicFramePr>
          <p:cNvPr id="12291" name="Содержимое 4"/>
          <p:cNvGraphicFramePr>
            <a:graphicFrameLocks noGrp="1"/>
          </p:cNvGraphicFramePr>
          <p:nvPr>
            <p:ph idx="1"/>
          </p:nvPr>
        </p:nvGraphicFramePr>
        <p:xfrm>
          <a:off x="128588" y="1290638"/>
          <a:ext cx="4854575" cy="4710112"/>
        </p:xfrm>
        <a:graphic>
          <a:graphicData uri="http://schemas.openxmlformats.org/presentationml/2006/ole">
            <p:oleObj spid="_x0000_s12291" r:id="rId3" imgW="4852015" imgH="4705723" progId="Excel.Chart.8">
              <p:embed/>
            </p:oleObj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FA553C-9715-43F0-92DC-37D88448A1A6}" type="slidenum">
              <a:rPr lang="ru-RU" altLang="ru-RU">
                <a:cs typeface="Arial" charset="0"/>
              </a:rPr>
              <a:pPr/>
              <a:t>6</a:t>
            </a:fld>
            <a:endParaRPr lang="ru-RU" altLang="ru-RU">
              <a:cs typeface="Arial" charset="0"/>
            </a:endParaRPr>
          </a:p>
        </p:txBody>
      </p:sp>
      <p:graphicFrame>
        <p:nvGraphicFramePr>
          <p:cNvPr id="12293" name="Диаграмма 5"/>
          <p:cNvGraphicFramePr>
            <a:graphicFrameLocks/>
          </p:cNvGraphicFramePr>
          <p:nvPr/>
        </p:nvGraphicFramePr>
        <p:xfrm>
          <a:off x="4376738" y="1217613"/>
          <a:ext cx="4818062" cy="4565650"/>
        </p:xfrm>
        <a:graphic>
          <a:graphicData uri="http://schemas.openxmlformats.org/presentationml/2006/ole">
            <p:oleObj spid="_x0000_s12293" r:id="rId4" imgW="4815442" imgH="4565527" progId="Excel.Chart.8">
              <p:embed/>
            </p:oleObj>
          </a:graphicData>
        </a:graphic>
      </p:graphicFrame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323850" y="1125538"/>
            <a:ext cx="41036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dirty="0"/>
              <a:t>Количество направлений, представители которых принимали участие в обменах в 2010 г. (6</a:t>
            </a:r>
            <a:r>
              <a:rPr lang="ru-RU" altLang="ru-RU" dirty="0" smtClean="0"/>
              <a:t>)</a:t>
            </a:r>
            <a:r>
              <a:rPr lang="en-US" altLang="ru-RU" dirty="0" smtClean="0"/>
              <a:t>. </a:t>
            </a:r>
            <a:r>
              <a:rPr lang="ru-RU" altLang="ru-RU" dirty="0" smtClean="0"/>
              <a:t>Из них 90% представляли Востоковеды.</a:t>
            </a:r>
            <a:endParaRPr lang="ru-RU" altLang="ru-RU" dirty="0"/>
          </a:p>
        </p:txBody>
      </p:sp>
      <p:sp>
        <p:nvSpPr>
          <p:cNvPr id="12295" name="TextBox 7"/>
          <p:cNvSpPr txBox="1">
            <a:spLocks noChangeArrowheads="1"/>
          </p:cNvSpPr>
          <p:nvPr/>
        </p:nvSpPr>
        <p:spPr bwMode="auto">
          <a:xfrm>
            <a:off x="395288" y="4652963"/>
            <a:ext cx="38163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dirty="0"/>
              <a:t>Востоковедение, международные отношения, менеджмент, филология, философия, физика</a:t>
            </a:r>
          </a:p>
        </p:txBody>
      </p:sp>
      <p:sp>
        <p:nvSpPr>
          <p:cNvPr id="12296" name="TextBox 8"/>
          <p:cNvSpPr txBox="1">
            <a:spLocks noChangeArrowheads="1"/>
          </p:cNvSpPr>
          <p:nvPr/>
        </p:nvSpPr>
        <p:spPr bwMode="auto">
          <a:xfrm>
            <a:off x="4716463" y="1125538"/>
            <a:ext cx="41036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/>
              <a:t>Количество направлений, представители которых принимали участие в обменах в 2015 г. (16)</a:t>
            </a:r>
          </a:p>
        </p:txBody>
      </p:sp>
      <p:sp>
        <p:nvSpPr>
          <p:cNvPr id="12297" name="TextBox 9"/>
          <p:cNvSpPr txBox="1">
            <a:spLocks noChangeArrowheads="1"/>
          </p:cNvSpPr>
          <p:nvPr/>
        </p:nvSpPr>
        <p:spPr bwMode="auto">
          <a:xfrm>
            <a:off x="4787900" y="4652963"/>
            <a:ext cx="38163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/>
              <a:t>Востоковедение, международные отношения, менеджмент, филология, философия, </a:t>
            </a:r>
            <a:r>
              <a:rPr lang="ru-RU" altLang="ru-RU">
                <a:solidFill>
                  <a:srgbClr val="008000"/>
                </a:solidFill>
              </a:rPr>
              <a:t>физика, биология, математика и механика, науки о земле, ПМ-ПУ, химия, экономика, психология, история, искусства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Результаты реорганизации международной деятельности</a:t>
            </a:r>
          </a:p>
        </p:txBody>
      </p:sp>
      <p:graphicFrame>
        <p:nvGraphicFramePr>
          <p:cNvPr id="1331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17513" y="2082800"/>
          <a:ext cx="8331200" cy="4338638"/>
        </p:xfrm>
        <a:graphic>
          <a:graphicData uri="http://schemas.openxmlformats.org/presentationml/2006/ole">
            <p:oleObj spid="_x0000_s13315" r:id="rId3" imgW="8332543" imgH="4333898" progId="Excel.Chart.8">
              <p:embed/>
            </p:oleObj>
          </a:graphicData>
        </a:graphic>
      </p:graphicFrame>
      <p:sp>
        <p:nvSpPr>
          <p:cNvPr id="13316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CF85AE-CDA7-4C39-893B-92DF8A970352}" type="slidenum">
              <a:rPr lang="ru-RU" altLang="ru-RU">
                <a:cs typeface="Arial" charset="0"/>
              </a:rPr>
              <a:pPr/>
              <a:t>7</a:t>
            </a:fld>
            <a:endParaRPr lang="ru-RU" altLang="ru-RU">
              <a:cs typeface="Arial" charset="0"/>
            </a:endParaRP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323850" y="1052513"/>
            <a:ext cx="84963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600"/>
              <a:t>Количество обучающихся СПбГУ, принимающих участие в обменах возросло многократно, благодаря понятным процедурам открытого конкурса и всеобщему информированию универсантов. Также увеличилось количество японских студентов в силу увеличения числа курсов и программ на английском языке.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Результаты реорганизации международной деятельности</a:t>
            </a:r>
            <a:endParaRPr lang="ru-RU" altLang="ru-RU" sz="2300" cap="none" smtClean="0">
              <a:solidFill>
                <a:srgbClr val="953735"/>
              </a:solidFill>
            </a:endParaRPr>
          </a:p>
        </p:txBody>
      </p:sp>
      <p:graphicFrame>
        <p:nvGraphicFramePr>
          <p:cNvPr id="14339" name="Содержимое 4"/>
          <p:cNvGraphicFramePr>
            <a:graphicFrameLocks noGrp="1"/>
          </p:cNvGraphicFramePr>
          <p:nvPr>
            <p:ph idx="1"/>
          </p:nvPr>
        </p:nvGraphicFramePr>
        <p:xfrm>
          <a:off x="407988" y="1658938"/>
          <a:ext cx="8328025" cy="4406900"/>
        </p:xfrm>
        <a:graphic>
          <a:graphicData uri="http://schemas.openxmlformats.org/presentationml/2006/ole">
            <p:oleObj spid="_x0000_s14339" name="Диаграмма" r:id="rId3" imgW="8334451" imgH="4409928" progId="Excel.Chart.8">
              <p:embed/>
            </p:oleObj>
          </a:graphicData>
        </a:graphic>
      </p:graphicFrame>
      <p:sp>
        <p:nvSpPr>
          <p:cNvPr id="14340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E4105B-6706-41C8-B1BE-0066E6839248}" type="slidenum">
              <a:rPr lang="ru-RU" altLang="ru-RU">
                <a:cs typeface="Arial" charset="0"/>
              </a:rPr>
              <a:pPr/>
              <a:t>8</a:t>
            </a:fld>
            <a:endParaRPr lang="ru-RU" altLang="ru-RU">
              <a:cs typeface="Arial" charset="0"/>
            </a:endParaRP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250825" y="1052513"/>
            <a:ext cx="8713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ru-RU" altLang="ru-RU"/>
              <a:t>Увеличилось количество партнеров в Японии с 4 в 2009 г. до 21 в 2016 г. Среди партнеров крупнейшие компании </a:t>
            </a:r>
            <a:r>
              <a:rPr kumimoji="0" lang="en-US" altLang="ru-RU"/>
              <a:t>Mitsui&amp;Co., JTI, Panasonic</a:t>
            </a:r>
            <a:r>
              <a:rPr kumimoji="0" lang="ru-RU" altLang="ru-RU"/>
              <a:t>, </a:t>
            </a:r>
            <a:r>
              <a:rPr kumimoji="0" lang="en-US" altLang="ru-RU"/>
              <a:t>Shimadzu.</a:t>
            </a:r>
            <a:endParaRPr kumimoji="0" lang="ru-RU" alt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ru-RU" sz="2300" cap="none" smtClean="0">
                <a:solidFill>
                  <a:srgbClr val="953735"/>
                </a:solidFill>
              </a:rPr>
              <a:t>Результаты реорганизации международной деятельности</a:t>
            </a:r>
            <a:endParaRPr lang="ru-RU" altLang="ru-RU" sz="2300" cap="none" smtClean="0">
              <a:solidFill>
                <a:srgbClr val="953735"/>
              </a:solidFill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608512"/>
          </a:xfrm>
        </p:spPr>
        <p:txBody>
          <a:bodyPr/>
          <a:lstStyle/>
          <a:p>
            <a:pPr algn="just" eaLnBrk="1" hangingPunct="1"/>
            <a:r>
              <a:rPr kumimoji="0" lang="ru-RU" altLang="ru-RU" sz="2000" smtClean="0"/>
              <a:t>транспарентность процедуры конкурсов и финансирования обменов привлекли внимание японских компаний, вскоре ставшими партнерами СПбГУ (</a:t>
            </a:r>
            <a:r>
              <a:rPr kumimoji="0" lang="en-US" altLang="ru-RU" sz="2000" smtClean="0"/>
              <a:t>JTI, Mitsui, Panasonic, Shimadzu, Komatsu</a:t>
            </a:r>
            <a:r>
              <a:rPr kumimoji="0" lang="ru-RU" altLang="ru-RU" sz="2000" smtClean="0"/>
              <a:t>)</a:t>
            </a:r>
          </a:p>
          <a:p>
            <a:pPr algn="just" eaLnBrk="1" hangingPunct="1"/>
            <a:r>
              <a:rPr kumimoji="0" lang="ru-RU" altLang="ru-RU" sz="2000" smtClean="0"/>
              <a:t>с 2010 г. в СПбГУ в рамках проекта «Форум Мицуи» были организованы 11 публичных лекций, в т.ч. 4 руководителей японских компаний: Президента </a:t>
            </a:r>
            <a:r>
              <a:rPr kumimoji="0" lang="en-US" altLang="ru-RU" sz="2000" smtClean="0"/>
              <a:t>Mitsui</a:t>
            </a:r>
            <a:r>
              <a:rPr kumimoji="0" lang="ru-RU" altLang="ru-RU" sz="2000" smtClean="0"/>
              <a:t>, Председателя правления </a:t>
            </a:r>
            <a:r>
              <a:rPr kumimoji="0" lang="en-US" altLang="ru-RU" sz="2000" smtClean="0"/>
              <a:t>Sumitomo Banking Corp., </a:t>
            </a:r>
            <a:r>
              <a:rPr kumimoji="0" lang="ru-RU" altLang="ru-RU" sz="2000" smtClean="0"/>
              <a:t>Председателя совета директоров </a:t>
            </a:r>
            <a:r>
              <a:rPr kumimoji="0" lang="en-US" altLang="ru-RU" sz="2000" smtClean="0"/>
              <a:t>Komatsu Ltd., </a:t>
            </a:r>
            <a:r>
              <a:rPr kumimoji="0" lang="ru-RU" altLang="ru-RU" sz="2000" smtClean="0"/>
              <a:t>Главного исполнительного директора </a:t>
            </a:r>
            <a:r>
              <a:rPr kumimoji="0" lang="en-US" altLang="ru-RU" sz="2000" smtClean="0"/>
              <a:t>Mitsui OSK Lines.</a:t>
            </a:r>
          </a:p>
          <a:p>
            <a:pPr algn="just" eaLnBrk="1" hangingPunct="1"/>
            <a:r>
              <a:rPr kumimoji="0" lang="ru-RU" altLang="ru-RU" sz="2000" smtClean="0"/>
              <a:t>в 2014 г. по инициативе ректора и при участии </a:t>
            </a:r>
            <a:r>
              <a:rPr kumimoji="0" lang="en-US" altLang="ru-RU" sz="2000" smtClean="0"/>
              <a:t>Panasonic</a:t>
            </a:r>
            <a:r>
              <a:rPr kumimoji="0" lang="ru-RU" altLang="ru-RU" sz="2000" smtClean="0"/>
              <a:t> в СПбГУ создана первая в России роботизированная библиотека для архивации и хранения больших объемов данных</a:t>
            </a:r>
            <a:endParaRPr kumimoji="0" lang="en-US" altLang="ru-RU" sz="2000" smtClean="0"/>
          </a:p>
          <a:p>
            <a:pPr algn="just" eaLnBrk="1" hangingPunct="1"/>
            <a:r>
              <a:rPr kumimoji="0" lang="ru-RU" altLang="ru-RU" sz="2000" smtClean="0"/>
              <a:t>в 2015 г.</a:t>
            </a:r>
            <a:r>
              <a:rPr kumimoji="0" lang="en-US" altLang="ru-RU" sz="2000" smtClean="0"/>
              <a:t> </a:t>
            </a:r>
            <a:r>
              <a:rPr kumimoji="0" lang="ru-RU" altLang="ru-RU" sz="2000" smtClean="0"/>
              <a:t>оборудование роботизированной библиотеки осмотрел Директор по </a:t>
            </a:r>
            <a:r>
              <a:rPr kumimoji="0" lang="en-US" altLang="ru-RU" sz="2000" smtClean="0"/>
              <a:t>R&amp;D</a:t>
            </a:r>
            <a:r>
              <a:rPr kumimoji="0" lang="ru-RU" altLang="ru-RU" sz="2000" smtClean="0"/>
              <a:t> компании </a:t>
            </a:r>
            <a:r>
              <a:rPr kumimoji="0" lang="en-US" altLang="ru-RU" sz="2000" smtClean="0"/>
              <a:t>Panasonic</a:t>
            </a:r>
            <a:r>
              <a:rPr kumimoji="0" lang="ru-RU" altLang="ru-RU" sz="2000" smtClean="0"/>
              <a:t> и посетил научный парк СПбГУ</a:t>
            </a:r>
          </a:p>
          <a:p>
            <a:pPr eaLnBrk="1" hangingPunct="1"/>
            <a:endParaRPr lang="ru-RU" altLang="ru-RU" sz="1600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6F0670-1CC6-4278-A223-50315972FC09}" type="slidenum">
              <a:rPr lang="ru-RU" altLang="ru-RU">
                <a:cs typeface="Arial" charset="0"/>
              </a:rPr>
              <a:pPr/>
              <a:t>9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624638" cy="706437"/>
          </a:xfrm>
        </p:spPr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/>
          <a:lstStyle/>
          <a:p>
            <a:pPr algn="just" eaLnBrk="1" hangingPunct="1"/>
            <a:r>
              <a:rPr kumimoji="0" lang="ru-RU" altLang="ru-RU" sz="1600" dirty="0" smtClean="0"/>
              <a:t>в результате увеличился совокупный объем финансирования со стороны японских компаний-партнеров в среднем с 3 млн. руб. до 30 млн. руб.</a:t>
            </a:r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endParaRPr kumimoji="0" lang="ru-RU" altLang="ru-RU" sz="1600" dirty="0" smtClean="0"/>
          </a:p>
          <a:p>
            <a:pPr algn="just" eaLnBrk="1" hangingPunct="1"/>
            <a:r>
              <a:rPr kumimoji="0" lang="ru-RU" altLang="ru-RU" sz="1600" dirty="0" smtClean="0"/>
              <a:t>в 4-5 возросло количество совместных публикаций (269 публикаций с 2011 по 2016 г. с 53 научными центрами и университетами Японии) в сравнении с аналогичным периодом до 2011 г</a:t>
            </a:r>
            <a:r>
              <a:rPr kumimoji="0" lang="ru-RU" altLang="ru-RU" sz="1600" dirty="0" smtClean="0"/>
              <a:t>. </a:t>
            </a:r>
            <a:r>
              <a:rPr kumimoji="0" lang="ru-RU" altLang="ru-RU" sz="1600" b="1" dirty="0" smtClean="0"/>
              <a:t>Основная доля публикаций приходится на естественные науки</a:t>
            </a:r>
            <a:r>
              <a:rPr kumimoji="0" lang="ru-RU" altLang="ru-RU" sz="1600" dirty="0" smtClean="0"/>
              <a:t>.</a:t>
            </a:r>
            <a:endParaRPr kumimoji="0" lang="ru-RU" altLang="ru-RU" sz="1600" dirty="0" smtClean="0"/>
          </a:p>
          <a:p>
            <a:pPr algn="just" eaLnBrk="1" hangingPunct="1"/>
            <a:r>
              <a:rPr kumimoji="0" lang="ru-RU" altLang="ru-RU" sz="1600" dirty="0" smtClean="0"/>
              <a:t>увеличилось число образовательных программ с японским компонентом (международные отношения, политология, туризм)</a:t>
            </a:r>
          </a:p>
          <a:p>
            <a:pPr algn="just" eaLnBrk="1" hangingPunct="1"/>
            <a:r>
              <a:rPr kumimoji="0" lang="ru-RU" altLang="ru-RU" sz="1600" dirty="0" smtClean="0"/>
              <a:t>в 2017 г. в СПбГУ будут открыты образовательные программы по экономике и менеджменту с углубленным изучением японского языка и японской экономики и корпоративного управления</a:t>
            </a:r>
          </a:p>
          <a:p>
            <a:pPr algn="just" eaLnBrk="1" hangingPunct="1"/>
            <a:r>
              <a:rPr kumimoji="0" lang="ru-RU" altLang="ru-RU" sz="1600" dirty="0" smtClean="0"/>
              <a:t>в 2017 г. будет создан японский кабинет при финансовой поддержке компании </a:t>
            </a:r>
            <a:r>
              <a:rPr kumimoji="0" lang="en-US" altLang="ru-RU" sz="1600" dirty="0" smtClean="0"/>
              <a:t>JTI</a:t>
            </a:r>
            <a:endParaRPr kumimoji="0" lang="ru-RU" altLang="ru-RU" sz="1600" dirty="0" smtClean="0"/>
          </a:p>
          <a:p>
            <a:pPr eaLnBrk="1" hangingPunct="1"/>
            <a:endParaRPr lang="ru-RU" altLang="ru-RU" sz="1600" dirty="0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6AB116-CFC0-46B0-999A-BF75843E8D1B}" type="slidenum">
              <a:rPr lang="ru-RU" altLang="ru-RU">
                <a:cs typeface="Arial" charset="0"/>
              </a:rPr>
              <a:pPr/>
              <a:t>10</a:t>
            </a:fld>
            <a:endParaRPr lang="ru-RU" altLang="ru-RU">
              <a:cs typeface="Arial" charset="0"/>
            </a:endParaRPr>
          </a:p>
        </p:txBody>
      </p:sp>
      <p:graphicFrame>
        <p:nvGraphicFramePr>
          <p:cNvPr id="16389" name="Диаграмма 5"/>
          <p:cNvGraphicFramePr>
            <a:graphicFrameLocks/>
          </p:cNvGraphicFramePr>
          <p:nvPr/>
        </p:nvGraphicFramePr>
        <p:xfrm>
          <a:off x="776288" y="1649413"/>
          <a:ext cx="7734300" cy="2406650"/>
        </p:xfrm>
        <a:graphic>
          <a:graphicData uri="http://schemas.openxmlformats.org/presentationml/2006/ole">
            <p:oleObj spid="_x0000_s16389" r:id="rId3" imgW="7735185" imgH="240162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3203575" y="333375"/>
            <a:ext cx="5761038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ru-RU" altLang="ru-RU">
                <a:solidFill>
                  <a:schemeClr val="bg1"/>
                </a:solidFill>
              </a:rPr>
              <a:t>Схожая или более быстрая динамика развития международного сотрудничества СПбГУ наблюдается и с другими странами, среди которых стоит особо выделить</a:t>
            </a:r>
            <a:r>
              <a:rPr kumimoji="0" lang="ru-RU" altLang="ru-RU" sz="1600">
                <a:solidFill>
                  <a:schemeClr val="bg1"/>
                </a:solidFill>
              </a:rPr>
              <a:t>: </a:t>
            </a:r>
          </a:p>
          <a:p>
            <a:endParaRPr kumimoji="0" lang="ru-RU" altLang="ru-RU" sz="1600">
              <a:solidFill>
                <a:schemeClr val="bg1"/>
              </a:solidFill>
            </a:endParaRPr>
          </a:p>
          <a:p>
            <a:r>
              <a:rPr kumimoji="0" lang="ru-RU" altLang="ru-RU">
                <a:solidFill>
                  <a:srgbClr val="FFFF00"/>
                </a:solidFill>
              </a:rPr>
              <a:t>Китай (прямое соглашение с Министерством образования КНР, созданы образовательные программы с китайским компонентом, самая большая группа иностранных студентов - 1200 человек</a:t>
            </a:r>
            <a:r>
              <a:rPr kumimoji="0" lang="ru-RU" altLang="ru-RU" sz="1600">
                <a:solidFill>
                  <a:srgbClr val="FFFF00"/>
                </a:solidFill>
              </a:rPr>
              <a:t>) </a:t>
            </a:r>
          </a:p>
          <a:p>
            <a:endParaRPr kumimoji="0" lang="ru-RU" altLang="ru-RU" sz="1600">
              <a:solidFill>
                <a:schemeClr val="bg1"/>
              </a:solidFill>
            </a:endParaRPr>
          </a:p>
          <a:p>
            <a:r>
              <a:rPr kumimoji="0" lang="ru-RU" altLang="ru-RU" sz="1600"/>
              <a:t>  </a:t>
            </a:r>
            <a:r>
              <a:rPr kumimoji="0" lang="ru-RU" altLang="ru-RU"/>
              <a:t>  Германию (прямые соглашения с ведущими фондами   </a:t>
            </a:r>
          </a:p>
          <a:p>
            <a:r>
              <a:rPr kumimoji="0" lang="ru-RU" altLang="ru-RU"/>
              <a:t>       ДААД и ДФГ, созданы образовательные программы </a:t>
            </a:r>
          </a:p>
          <a:p>
            <a:r>
              <a:rPr kumimoji="0" lang="ru-RU" altLang="ru-RU"/>
              <a:t>       на немецком языке и программы по модели «два      </a:t>
            </a:r>
          </a:p>
          <a:p>
            <a:r>
              <a:rPr kumimoji="0" lang="ru-RU" altLang="ru-RU"/>
              <a:t>        диплома» по различным направлениям)</a:t>
            </a:r>
          </a:p>
          <a:p>
            <a:endParaRPr kumimoji="0" lang="ru-RU" altLang="ru-RU" sz="1600">
              <a:solidFill>
                <a:schemeClr val="bg1"/>
              </a:solidFill>
            </a:endParaRPr>
          </a:p>
          <a:p>
            <a:r>
              <a:rPr kumimoji="0" lang="ru-RU" altLang="ru-RU" sz="1600">
                <a:solidFill>
                  <a:srgbClr val="E46C0A"/>
                </a:solidFill>
              </a:rPr>
              <a:t>          </a:t>
            </a:r>
            <a:r>
              <a:rPr kumimoji="0" lang="ru-RU" altLang="ru-RU">
                <a:solidFill>
                  <a:srgbClr val="E46C0A"/>
                </a:solidFill>
              </a:rPr>
              <a:t>Венгрию (прямое соглашение с Посольством, </a:t>
            </a:r>
          </a:p>
          <a:p>
            <a:r>
              <a:rPr kumimoji="0" lang="ru-RU" altLang="ru-RU">
                <a:solidFill>
                  <a:srgbClr val="E46C0A"/>
                </a:solidFill>
              </a:rPr>
              <a:t>        грантовая поддержка образовательных программ с  </a:t>
            </a:r>
          </a:p>
          <a:p>
            <a:r>
              <a:rPr kumimoji="0" lang="ru-RU" altLang="ru-RU">
                <a:solidFill>
                  <a:srgbClr val="E46C0A"/>
                </a:solidFill>
              </a:rPr>
              <a:t>       венгерским компонентом)</a:t>
            </a:r>
          </a:p>
          <a:p>
            <a:endParaRPr kumimoji="0" lang="ru-RU" altLang="ru-RU" sz="1600">
              <a:solidFill>
                <a:schemeClr val="bg1"/>
              </a:solidFill>
            </a:endParaRPr>
          </a:p>
          <a:p>
            <a:r>
              <a:rPr kumimoji="0" lang="ru-RU" altLang="ru-RU" sz="1600">
                <a:solidFill>
                  <a:schemeClr val="bg1"/>
                </a:solidFill>
              </a:rPr>
              <a:t>       </a:t>
            </a:r>
            <a:endParaRPr kumimoji="0" lang="ru-RU" altLang="ru-RU" sz="2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</TotalTime>
  <Words>951</Words>
  <Application>Microsoft Office PowerPoint</Application>
  <PresentationFormat>Экран (4:3)</PresentationFormat>
  <Paragraphs>96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Arial</vt:lpstr>
      <vt:lpstr>Тема Office</vt:lpstr>
      <vt:lpstr>Диаграмма Microsoft Excel</vt:lpstr>
      <vt:lpstr>Excel.Chart.8</vt:lpstr>
      <vt:lpstr>Диаграмма Microsoft Office Excel</vt:lpstr>
      <vt:lpstr>Эволюция организации международной деятельности СПбГУ в 2010-2016 гг. На примере сотрудничества с японскими университетами и компаниями</vt:lpstr>
      <vt:lpstr>Организация международной деятельности До 2010 </vt:lpstr>
      <vt:lpstr>Результаты организации международной деятельность на примере сотрудничества с Японией до 2010</vt:lpstr>
      <vt:lpstr>После изменения в организации  международной деятельности спбгу</vt:lpstr>
      <vt:lpstr>Результаты изменения в организации международной деятельности</vt:lpstr>
      <vt:lpstr>Результаты реорганизации международной деятельности</vt:lpstr>
      <vt:lpstr>Результаты реорганизации международной деятельности</vt:lpstr>
      <vt:lpstr>Результаты реорганизации международной деятельности</vt:lpstr>
      <vt:lpstr>Результаты реорганизации международной деятельности</vt:lpstr>
      <vt:lpstr>Слайд 10</vt:lpstr>
      <vt:lpstr>Слайд 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Баранова Ольга Владимировна</dc:creator>
  <cp:lastModifiedBy>st009831</cp:lastModifiedBy>
  <cp:revision>80</cp:revision>
  <dcterms:created xsi:type="dcterms:W3CDTF">2015-06-09T11:05:16Z</dcterms:created>
  <dcterms:modified xsi:type="dcterms:W3CDTF">2016-11-14T08:20:00Z</dcterms:modified>
</cp:coreProperties>
</file>